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1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50134" y="2378786"/>
            <a:ext cx="6491731" cy="141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001F5F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1172" y="4423409"/>
            <a:ext cx="8169655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001F5F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1F5F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1F5F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1F5F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84527" y="635888"/>
            <a:ext cx="782294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001F5F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7933" y="2019046"/>
            <a:ext cx="10616133" cy="4050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850134" y="2378786"/>
            <a:ext cx="6491731" cy="1429879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20320" marR="5080" indent="565785">
              <a:lnSpc>
                <a:spcPts val="5190"/>
              </a:lnSpc>
              <a:spcBef>
                <a:spcPts val="750"/>
              </a:spcBef>
            </a:pPr>
            <a:r>
              <a:rPr spc="-45" dirty="0"/>
              <a:t>Ordine </a:t>
            </a:r>
            <a:r>
              <a:rPr spc="-30" dirty="0"/>
              <a:t>degli </a:t>
            </a:r>
            <a:r>
              <a:rPr spc="-40" dirty="0"/>
              <a:t>Ingegneri </a:t>
            </a:r>
            <a:r>
              <a:rPr spc="-35" dirty="0"/>
              <a:t> </a:t>
            </a:r>
            <a:r>
              <a:rPr spc="-25" dirty="0"/>
              <a:t>della</a:t>
            </a:r>
            <a:r>
              <a:rPr spc="-120" dirty="0"/>
              <a:t> </a:t>
            </a:r>
            <a:r>
              <a:rPr spc="-50" dirty="0" err="1"/>
              <a:t>Provincia</a:t>
            </a:r>
            <a:r>
              <a:rPr spc="-120" dirty="0"/>
              <a:t> </a:t>
            </a:r>
            <a:r>
              <a:rPr spc="-20" dirty="0"/>
              <a:t>di</a:t>
            </a:r>
            <a:r>
              <a:rPr lang="it-IT" spc="-75" dirty="0"/>
              <a:t> Imperia</a:t>
            </a:r>
            <a:endParaRPr spc="-65" dirty="0"/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100"/>
              </a:spcBef>
            </a:pPr>
            <a:r>
              <a:rPr spc="-55" dirty="0"/>
              <a:t>REPORT</a:t>
            </a:r>
            <a:r>
              <a:rPr spc="-135" dirty="0"/>
              <a:t> </a:t>
            </a:r>
            <a:r>
              <a:rPr spc="-145" dirty="0"/>
              <a:t>ATTIVITA’</a:t>
            </a:r>
            <a:r>
              <a:rPr spc="-95" dirty="0"/>
              <a:t> </a:t>
            </a:r>
            <a:r>
              <a:rPr spc="-40" dirty="0"/>
              <a:t>ANNO</a:t>
            </a:r>
            <a:r>
              <a:rPr spc="-150" dirty="0"/>
              <a:t> </a:t>
            </a:r>
            <a:r>
              <a:rPr spc="-30" dirty="0"/>
              <a:t>2023</a:t>
            </a:r>
          </a:p>
        </p:txBody>
      </p:sp>
      <p:sp>
        <p:nvSpPr>
          <p:cNvPr id="5" name="object 5"/>
          <p:cNvSpPr/>
          <p:nvPr/>
        </p:nvSpPr>
        <p:spPr>
          <a:xfrm>
            <a:off x="4280153" y="4101846"/>
            <a:ext cx="3284854" cy="0"/>
          </a:xfrm>
          <a:custGeom>
            <a:avLst/>
            <a:gdLst/>
            <a:ahLst/>
            <a:cxnLst/>
            <a:rect l="l" t="t" r="r" b="b"/>
            <a:pathLst>
              <a:path w="3284854">
                <a:moveTo>
                  <a:pt x="0" y="0"/>
                </a:moveTo>
                <a:lnTo>
                  <a:pt x="3284728" y="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3DA7E6C-C1CE-12F9-42A9-9998EF3F1E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647" y="304800"/>
            <a:ext cx="2937865" cy="16339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5669" y="614298"/>
            <a:ext cx="682370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10" dirty="0"/>
              <a:t>ATTIVITA’</a:t>
            </a:r>
            <a:r>
              <a:rPr spc="-85" dirty="0"/>
              <a:t> </a:t>
            </a:r>
            <a:r>
              <a:rPr spc="-75" dirty="0"/>
              <a:t>FORMATIVE</a:t>
            </a:r>
            <a:r>
              <a:rPr spc="-100" dirty="0"/>
              <a:t> </a:t>
            </a:r>
            <a:r>
              <a:rPr spc="-30" dirty="0"/>
              <a:t>ANNO</a:t>
            </a:r>
            <a:r>
              <a:rPr spc="-125" dirty="0"/>
              <a:t> </a:t>
            </a:r>
            <a:r>
              <a:rPr spc="-25" dirty="0"/>
              <a:t>2023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" marR="5080" indent="-1841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Nel </a:t>
            </a:r>
            <a:r>
              <a:rPr spc="-15" dirty="0"/>
              <a:t>corso </a:t>
            </a:r>
            <a:r>
              <a:rPr spc="-25" dirty="0"/>
              <a:t>dell’anno </a:t>
            </a:r>
            <a:r>
              <a:rPr dirty="0"/>
              <a:t>2023 </a:t>
            </a:r>
            <a:r>
              <a:rPr spc="-20" dirty="0"/>
              <a:t>l’Ordine </a:t>
            </a:r>
            <a:r>
              <a:rPr spc="-5" dirty="0"/>
              <a:t>degli Ingegneri di </a:t>
            </a:r>
            <a:r>
              <a:rPr lang="it-IT" spc="-10" dirty="0"/>
              <a:t>Imperia</a:t>
            </a:r>
            <a:r>
              <a:rPr spc="-10" dirty="0"/>
              <a:t>, grazie </a:t>
            </a:r>
            <a:r>
              <a:rPr dirty="0"/>
              <a:t>all’impegno e al </a:t>
            </a:r>
            <a:r>
              <a:rPr spc="5" dirty="0"/>
              <a:t> </a:t>
            </a:r>
            <a:r>
              <a:rPr spc="-10" dirty="0"/>
              <a:t>prezioso supporto </a:t>
            </a:r>
            <a:r>
              <a:rPr spc="-5" dirty="0"/>
              <a:t>delle Commissioni tematiche </a:t>
            </a:r>
            <a:r>
              <a:rPr dirty="0"/>
              <a:t>e </a:t>
            </a:r>
            <a:r>
              <a:rPr spc="-10" dirty="0"/>
              <a:t>mediante collaborazioni con Enti </a:t>
            </a:r>
            <a:r>
              <a:rPr spc="-5" dirty="0"/>
              <a:t> </a:t>
            </a:r>
            <a:r>
              <a:rPr dirty="0"/>
              <a:t>Pubblici</a:t>
            </a:r>
            <a:r>
              <a:rPr spc="-15" dirty="0"/>
              <a:t> </a:t>
            </a:r>
            <a:r>
              <a:rPr dirty="0"/>
              <a:t>e</a:t>
            </a:r>
            <a:r>
              <a:rPr spc="5" dirty="0"/>
              <a:t> </a:t>
            </a:r>
            <a:r>
              <a:rPr spc="-10" dirty="0"/>
              <a:t>Privati</a:t>
            </a:r>
            <a:r>
              <a:rPr spc="5" dirty="0"/>
              <a:t> </a:t>
            </a:r>
            <a:r>
              <a:rPr spc="-5" dirty="0"/>
              <a:t>(Federazione,</a:t>
            </a:r>
            <a:r>
              <a:rPr spc="-10" dirty="0"/>
              <a:t> Ordini</a:t>
            </a:r>
            <a:r>
              <a:rPr dirty="0"/>
              <a:t> </a:t>
            </a:r>
            <a:r>
              <a:rPr spc="-10" dirty="0"/>
              <a:t>Professionali,</a:t>
            </a:r>
            <a:r>
              <a:rPr spc="10" dirty="0"/>
              <a:t> </a:t>
            </a:r>
            <a:r>
              <a:rPr spc="-5" dirty="0" err="1"/>
              <a:t>Comune</a:t>
            </a:r>
            <a:r>
              <a:rPr spc="-10" dirty="0"/>
              <a:t> </a:t>
            </a:r>
            <a:r>
              <a:rPr spc="-5" dirty="0"/>
              <a:t>di</a:t>
            </a:r>
            <a:r>
              <a:rPr lang="it-IT" spc="-5" dirty="0"/>
              <a:t> Sanremo</a:t>
            </a:r>
            <a:r>
              <a:rPr spc="-10" dirty="0"/>
              <a:t>,</a:t>
            </a:r>
            <a:r>
              <a:rPr spc="-20" dirty="0"/>
              <a:t> </a:t>
            </a:r>
            <a:r>
              <a:rPr lang="it-IT" spc="-20" dirty="0"/>
              <a:t>Comune di Imperia, </a:t>
            </a:r>
            <a:r>
              <a:rPr spc="-10" dirty="0" err="1"/>
              <a:t>Provincia</a:t>
            </a:r>
            <a:r>
              <a:rPr spc="-10" dirty="0"/>
              <a:t> </a:t>
            </a:r>
            <a:r>
              <a:rPr spc="-5" dirty="0"/>
              <a:t>d</a:t>
            </a:r>
            <a:r>
              <a:rPr lang="it-IT" spc="-5" dirty="0"/>
              <a:t>i Imperia</a:t>
            </a:r>
            <a:r>
              <a:rPr spc="-10" dirty="0"/>
              <a:t>, </a:t>
            </a:r>
            <a:r>
              <a:rPr spc="-10" dirty="0" err="1"/>
              <a:t>Regione</a:t>
            </a:r>
            <a:r>
              <a:rPr spc="-10" dirty="0"/>
              <a:t> </a:t>
            </a:r>
            <a:r>
              <a:rPr lang="it-IT" spc="-5" dirty="0"/>
              <a:t>Liguria</a:t>
            </a:r>
            <a:r>
              <a:rPr spc="-5" dirty="0"/>
              <a:t>, </a:t>
            </a:r>
            <a:r>
              <a:rPr dirty="0" err="1"/>
              <a:t>Aziende</a:t>
            </a:r>
            <a:r>
              <a:rPr spc="-5" dirty="0"/>
              <a:t> sponsor) ha</a:t>
            </a:r>
            <a:r>
              <a:rPr spc="-15" dirty="0"/>
              <a:t> </a:t>
            </a:r>
            <a:r>
              <a:rPr spc="-20" dirty="0"/>
              <a:t>organizzato</a:t>
            </a:r>
            <a:r>
              <a:rPr spc="-10" dirty="0"/>
              <a:t> </a:t>
            </a:r>
            <a:r>
              <a:rPr spc="-5" dirty="0"/>
              <a:t>per</a:t>
            </a:r>
            <a:r>
              <a:rPr dirty="0"/>
              <a:t> i </a:t>
            </a:r>
            <a:r>
              <a:rPr spc="-10" dirty="0"/>
              <a:t>propri</a:t>
            </a:r>
            <a:r>
              <a:rPr spc="-20" dirty="0"/>
              <a:t> </a:t>
            </a:r>
            <a:r>
              <a:rPr spc="-10" dirty="0"/>
              <a:t>Iscritti</a:t>
            </a:r>
          </a:p>
          <a:p>
            <a:pPr marL="12065">
              <a:lnSpc>
                <a:spcPct val="100000"/>
              </a:lnSpc>
              <a:spcBef>
                <a:spcPts val="10"/>
              </a:spcBef>
            </a:pPr>
            <a:endParaRPr sz="2350" dirty="0"/>
          </a:p>
          <a:p>
            <a:pPr marL="11430" marR="5715" algn="ctr">
              <a:lnSpc>
                <a:spcPct val="100000"/>
              </a:lnSpc>
              <a:spcBef>
                <a:spcPts val="5"/>
              </a:spcBef>
            </a:pPr>
            <a:r>
              <a:rPr lang="it-IT" b="1" dirty="0"/>
              <a:t>23</a:t>
            </a:r>
            <a:r>
              <a:rPr b="1" spc="-1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EVENTI</a:t>
            </a:r>
            <a:r>
              <a:rPr b="1" spc="-10" dirty="0">
                <a:latin typeface="Calibri"/>
                <a:cs typeface="Calibri"/>
              </a:rPr>
              <a:t> </a:t>
            </a:r>
            <a:r>
              <a:rPr b="1" spc="-30" dirty="0">
                <a:latin typeface="Calibri"/>
                <a:cs typeface="Calibri"/>
              </a:rPr>
              <a:t>FORMATIVI</a:t>
            </a:r>
            <a:r>
              <a:rPr b="1" spc="-10" dirty="0">
                <a:latin typeface="Calibri"/>
                <a:cs typeface="Calibri"/>
              </a:rPr>
              <a:t> </a:t>
            </a:r>
            <a:r>
              <a:rPr spc="-20" dirty="0"/>
              <a:t>erogati </a:t>
            </a:r>
            <a:r>
              <a:rPr dirty="0"/>
              <a:t>in </a:t>
            </a:r>
            <a:r>
              <a:rPr spc="-50" dirty="0"/>
              <a:t>FAD</a:t>
            </a:r>
            <a:r>
              <a:rPr spc="-25" dirty="0"/>
              <a:t> </a:t>
            </a:r>
            <a:r>
              <a:rPr spc="-15" dirty="0"/>
              <a:t>e/o </a:t>
            </a:r>
            <a:r>
              <a:rPr dirty="0"/>
              <a:t>in </a:t>
            </a:r>
            <a:r>
              <a:rPr spc="-10" dirty="0"/>
              <a:t>presenza</a:t>
            </a:r>
          </a:p>
          <a:p>
            <a:pPr marL="12065">
              <a:lnSpc>
                <a:spcPct val="100000"/>
              </a:lnSpc>
              <a:spcBef>
                <a:spcPts val="10"/>
              </a:spcBef>
            </a:pPr>
            <a:endParaRPr sz="2350" dirty="0"/>
          </a:p>
          <a:p>
            <a:pPr marL="11430" marR="6350" algn="ctr">
              <a:lnSpc>
                <a:spcPct val="100000"/>
              </a:lnSpc>
            </a:pPr>
            <a:r>
              <a:rPr spc="-10" dirty="0"/>
              <a:t>con</a:t>
            </a:r>
            <a:r>
              <a:rPr spc="-15" dirty="0"/>
              <a:t> </a:t>
            </a:r>
            <a:r>
              <a:rPr spc="-5" dirty="0"/>
              <a:t>un </a:t>
            </a:r>
            <a:r>
              <a:rPr spc="-15" dirty="0"/>
              <a:t>totale</a:t>
            </a:r>
            <a:r>
              <a:rPr spc="-10" dirty="0"/>
              <a:t> </a:t>
            </a:r>
            <a:r>
              <a:rPr spc="-5" dirty="0"/>
              <a:t>di</a:t>
            </a:r>
            <a:r>
              <a:rPr spc="5" dirty="0"/>
              <a:t> </a:t>
            </a:r>
            <a:r>
              <a:rPr lang="it-IT" b="1" spc="-5" dirty="0"/>
              <a:t>526</a:t>
            </a:r>
            <a:r>
              <a:rPr b="1" spc="-10" dirty="0">
                <a:latin typeface="Calibri"/>
                <a:cs typeface="Calibri"/>
              </a:rPr>
              <a:t> partecipanti</a:t>
            </a:r>
          </a:p>
          <a:p>
            <a:pPr marL="12065">
              <a:lnSpc>
                <a:spcPct val="100000"/>
              </a:lnSpc>
              <a:spcBef>
                <a:spcPts val="10"/>
              </a:spcBef>
            </a:pPr>
            <a:endParaRPr sz="2350" dirty="0">
              <a:latin typeface="Calibri"/>
              <a:cs typeface="Calibri"/>
            </a:endParaRPr>
          </a:p>
          <a:p>
            <a:pPr marL="11430" marR="6985" algn="ctr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per</a:t>
            </a:r>
            <a:r>
              <a:rPr spc="-10" dirty="0"/>
              <a:t> </a:t>
            </a:r>
            <a:r>
              <a:rPr spc="-5" dirty="0"/>
              <a:t>un </a:t>
            </a:r>
            <a:r>
              <a:rPr spc="-15" dirty="0"/>
              <a:t>totale</a:t>
            </a:r>
            <a:r>
              <a:rPr spc="-10" dirty="0"/>
              <a:t> </a:t>
            </a:r>
            <a:r>
              <a:rPr spc="-5" dirty="0"/>
              <a:t>di </a:t>
            </a:r>
            <a:r>
              <a:rPr lang="it-IT" b="1" spc="-5" dirty="0"/>
              <a:t>82</a:t>
            </a:r>
            <a:r>
              <a:rPr b="1" spc="-10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CFP riconosciuti</a:t>
            </a:r>
          </a:p>
        </p:txBody>
      </p:sp>
      <p:sp>
        <p:nvSpPr>
          <p:cNvPr id="5" name="object 5"/>
          <p:cNvSpPr/>
          <p:nvPr/>
        </p:nvSpPr>
        <p:spPr>
          <a:xfrm>
            <a:off x="4182617" y="1402841"/>
            <a:ext cx="3284854" cy="0"/>
          </a:xfrm>
          <a:custGeom>
            <a:avLst/>
            <a:gdLst/>
            <a:ahLst/>
            <a:cxnLst/>
            <a:rect l="l" t="t" r="r" b="b"/>
            <a:pathLst>
              <a:path w="3284854">
                <a:moveTo>
                  <a:pt x="0" y="0"/>
                </a:moveTo>
                <a:lnTo>
                  <a:pt x="3284728" y="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31CE741-7005-858F-30EC-6CD0110B38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304799"/>
            <a:ext cx="1828912" cy="101715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3141" y="595122"/>
            <a:ext cx="61353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0" dirty="0"/>
              <a:t>TIPOLOGIE</a:t>
            </a:r>
            <a:r>
              <a:rPr spc="-110" dirty="0"/>
              <a:t> </a:t>
            </a:r>
            <a:r>
              <a:rPr spc="-25" dirty="0"/>
              <a:t>DI</a:t>
            </a:r>
            <a:r>
              <a:rPr spc="-30" dirty="0"/>
              <a:t> </a:t>
            </a:r>
            <a:r>
              <a:rPr spc="-35" dirty="0"/>
              <a:t>EVENTI</a:t>
            </a:r>
            <a:r>
              <a:rPr spc="-80" dirty="0"/>
              <a:t> </a:t>
            </a:r>
            <a:r>
              <a:rPr spc="-85" dirty="0"/>
              <a:t>EROGATI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015743"/>
            <a:ext cx="6593205" cy="3518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935" algn="l"/>
              </a:tabLst>
            </a:pPr>
            <a:r>
              <a:rPr lang="it-IT" sz="2800" i="1" spc="-5" dirty="0">
                <a:solidFill>
                  <a:srgbClr val="001F5F"/>
                </a:solidFill>
                <a:latin typeface="Calibri"/>
                <a:cs typeface="Calibri"/>
              </a:rPr>
              <a:t>09</a:t>
            </a:r>
            <a:r>
              <a:rPr sz="28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i="1" spc="-5" dirty="0">
                <a:solidFill>
                  <a:srgbClr val="001F5F"/>
                </a:solidFill>
                <a:latin typeface="Calibri"/>
                <a:cs typeface="Calibri"/>
              </a:rPr>
              <a:t>Seminari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01F5F"/>
              </a:buClr>
              <a:buFont typeface="Arial MT"/>
              <a:buChar char="•"/>
            </a:pPr>
            <a:endParaRPr sz="3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buFont typeface="Arial MT"/>
              <a:buChar char="•"/>
              <a:tabLst>
                <a:tab pos="241935" algn="l"/>
              </a:tabLst>
            </a:pPr>
            <a:r>
              <a:rPr sz="2800" i="1" spc="-5" dirty="0">
                <a:solidFill>
                  <a:srgbClr val="001F5F"/>
                </a:solidFill>
                <a:latin typeface="Calibri"/>
                <a:cs typeface="Calibri"/>
              </a:rPr>
              <a:t>10</a:t>
            </a:r>
            <a:r>
              <a:rPr sz="28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i="1" spc="-5" dirty="0">
                <a:solidFill>
                  <a:srgbClr val="001F5F"/>
                </a:solidFill>
                <a:latin typeface="Calibri"/>
                <a:cs typeface="Calibri"/>
              </a:rPr>
              <a:t>Corsi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1F5F"/>
              </a:buClr>
              <a:buFont typeface="Arial MT"/>
              <a:buChar char="•"/>
            </a:pPr>
            <a:endParaRPr sz="3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41935" algn="l"/>
              </a:tabLst>
            </a:pPr>
            <a:r>
              <a:rPr lang="it-IT" sz="2800" i="1" spc="-5" dirty="0">
                <a:solidFill>
                  <a:srgbClr val="001F5F"/>
                </a:solidFill>
                <a:latin typeface="Calibri"/>
                <a:cs typeface="Calibri"/>
              </a:rPr>
              <a:t>2</a:t>
            </a:r>
            <a:r>
              <a:rPr sz="28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i="1" spc="-10" dirty="0">
                <a:solidFill>
                  <a:srgbClr val="001F5F"/>
                </a:solidFill>
                <a:latin typeface="Calibri"/>
                <a:cs typeface="Calibri"/>
              </a:rPr>
              <a:t>Convegni</a:t>
            </a:r>
            <a:r>
              <a:rPr sz="28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i="1" spc="-5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28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i="1" spc="-15" dirty="0">
                <a:solidFill>
                  <a:srgbClr val="001F5F"/>
                </a:solidFill>
                <a:latin typeface="Calibri"/>
                <a:cs typeface="Calibri"/>
              </a:rPr>
              <a:t>Conferenze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1F5F"/>
              </a:buClr>
              <a:buFont typeface="Arial MT"/>
              <a:buChar char="•"/>
            </a:pPr>
            <a:endParaRPr sz="3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buFont typeface="Arial MT"/>
              <a:buChar char="•"/>
              <a:tabLst>
                <a:tab pos="241935" algn="l"/>
              </a:tabLst>
            </a:pPr>
            <a:r>
              <a:rPr sz="2800" i="1" spc="-5" dirty="0">
                <a:solidFill>
                  <a:srgbClr val="001F5F"/>
                </a:solidFill>
                <a:latin typeface="Calibri"/>
                <a:cs typeface="Calibri"/>
              </a:rPr>
              <a:t>1</a:t>
            </a:r>
            <a:r>
              <a:rPr sz="28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sz="2800" i="1" spc="-15" dirty="0">
                <a:solidFill>
                  <a:srgbClr val="001F5F"/>
                </a:solidFill>
                <a:latin typeface="Calibri"/>
                <a:cs typeface="Calibri"/>
              </a:rPr>
              <a:t>Mostra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82617" y="1402841"/>
            <a:ext cx="3284854" cy="0"/>
          </a:xfrm>
          <a:custGeom>
            <a:avLst/>
            <a:gdLst/>
            <a:ahLst/>
            <a:cxnLst/>
            <a:rect l="l" t="t" r="r" b="b"/>
            <a:pathLst>
              <a:path w="3284854">
                <a:moveTo>
                  <a:pt x="0" y="0"/>
                </a:moveTo>
                <a:lnTo>
                  <a:pt x="3284728" y="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93DEE7B3-37C8-0E75-BEDC-D8B69D3704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304799"/>
            <a:ext cx="1828912" cy="101715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6232" y="635888"/>
            <a:ext cx="69424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5" dirty="0"/>
              <a:t>FORMAZIONE</a:t>
            </a:r>
            <a:r>
              <a:rPr spc="-110" dirty="0"/>
              <a:t> </a:t>
            </a:r>
            <a:r>
              <a:rPr spc="-20" dirty="0"/>
              <a:t>PER</a:t>
            </a:r>
            <a:r>
              <a:rPr spc="-85" dirty="0"/>
              <a:t> </a:t>
            </a:r>
            <a:r>
              <a:rPr spc="-15" dirty="0"/>
              <a:t>LE</a:t>
            </a:r>
            <a:r>
              <a:rPr spc="-70" dirty="0"/>
              <a:t> </a:t>
            </a:r>
            <a:r>
              <a:rPr spc="-60" dirty="0"/>
              <a:t>ABILITAZIONI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6939" y="1791462"/>
            <a:ext cx="8569325" cy="4814138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35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"/>
              <a:tabLst>
                <a:tab pos="356235" algn="l"/>
              </a:tabLst>
            </a:pPr>
            <a:r>
              <a:rPr sz="2400" b="1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Professionisti</a:t>
            </a:r>
            <a:r>
              <a:rPr sz="2400" b="1" u="heavy" spc="-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Antincendio</a:t>
            </a:r>
            <a:endParaRPr sz="2400" dirty="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215"/>
              </a:spcBef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n.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sz="2400" i="1" spc="-10" dirty="0">
                <a:solidFill>
                  <a:srgbClr val="001F5F"/>
                </a:solidFill>
                <a:latin typeface="Calibri"/>
                <a:cs typeface="Calibri"/>
              </a:rPr>
              <a:t>6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corsi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totale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n.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sz="2400" i="1" spc="-5" dirty="0">
                <a:solidFill>
                  <a:srgbClr val="001F5F"/>
                </a:solidFill>
                <a:latin typeface="Calibri"/>
                <a:cs typeface="Calibri"/>
              </a:rPr>
              <a:t>24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ore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di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aggiornamento</a:t>
            </a:r>
            <a:r>
              <a:rPr sz="2400" i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riconosciute</a:t>
            </a:r>
            <a:endParaRPr sz="2400" dirty="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215"/>
              </a:spcBef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n.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1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sz="2400" i="1" spc="-5" dirty="0">
                <a:solidFill>
                  <a:srgbClr val="001F5F"/>
                </a:solidFill>
                <a:latin typeface="Calibri"/>
                <a:cs typeface="Calibri"/>
              </a:rPr>
              <a:t>convegno</a:t>
            </a:r>
            <a:r>
              <a:rPr sz="2400" i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totale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n.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sz="2400" i="1" spc="-5" dirty="0">
                <a:solidFill>
                  <a:srgbClr val="001F5F"/>
                </a:solidFill>
                <a:latin typeface="Calibri"/>
                <a:cs typeface="Calibri"/>
              </a:rPr>
              <a:t>3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ore di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aggiornamento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riconosciute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500" dirty="0">
              <a:latin typeface="Calibri"/>
              <a:cs typeface="Calibri"/>
            </a:endParaRPr>
          </a:p>
          <a:p>
            <a:pPr marL="343535" marR="5080" indent="-343535" algn="r">
              <a:lnSpc>
                <a:spcPct val="100000"/>
              </a:lnSpc>
              <a:buFont typeface="Wingdings"/>
              <a:buChar char=""/>
              <a:tabLst>
                <a:tab pos="343535" algn="l"/>
              </a:tabLst>
            </a:pPr>
            <a:r>
              <a:rPr sz="2400" b="1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Coordinatori</a:t>
            </a:r>
            <a:r>
              <a:rPr sz="2400" b="1" u="heavy" spc="-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in </a:t>
            </a:r>
            <a:r>
              <a:rPr sz="2400" b="1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materia</a:t>
            </a:r>
            <a:r>
              <a:rPr sz="2400" b="1" u="heavy" spc="-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di</a:t>
            </a:r>
            <a:r>
              <a:rPr sz="2400" b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Sicurezza</a:t>
            </a:r>
            <a:r>
              <a:rPr sz="2400" b="1" u="heavy" spc="-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(CSP</a:t>
            </a:r>
            <a:r>
              <a:rPr sz="2400" b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e</a:t>
            </a:r>
            <a:r>
              <a:rPr sz="2400" b="1"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CSE,</a:t>
            </a:r>
            <a:r>
              <a:rPr sz="2400" b="1" u="heavy" spc="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7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R.S.P.P.</a:t>
            </a:r>
            <a:r>
              <a:rPr sz="24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e</a:t>
            </a:r>
            <a:r>
              <a:rPr sz="2400" b="1" u="heavy" spc="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6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A.S.P.P.)</a:t>
            </a:r>
            <a:endParaRPr sz="2400" dirty="0">
              <a:latin typeface="Calibri"/>
              <a:cs typeface="Calibri"/>
            </a:endParaRPr>
          </a:p>
          <a:p>
            <a:pPr marL="927100">
              <a:spcBef>
                <a:spcPts val="715"/>
              </a:spcBef>
              <a:defRPr/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n. </a:t>
            </a:r>
            <a:r>
              <a:rPr lang="it-IT" sz="2400" i="1" dirty="0">
                <a:solidFill>
                  <a:srgbClr val="001F5F"/>
                </a:solidFill>
                <a:latin typeface="Calibri"/>
                <a:cs typeface="Calibri"/>
              </a:rPr>
              <a:t>1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 err="1">
                <a:solidFill>
                  <a:srgbClr val="001F5F"/>
                </a:solidFill>
                <a:latin typeface="Calibri"/>
                <a:cs typeface="Calibri"/>
              </a:rPr>
              <a:t>seminari</a:t>
            </a:r>
            <a:r>
              <a:rPr lang="it-IT" sz="2400" i="1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– totale n. </a:t>
            </a:r>
            <a:r>
              <a:rPr lang="it-IT" sz="2400" i="1" dirty="0">
                <a:solidFill>
                  <a:srgbClr val="001F5F"/>
                </a:solidFill>
                <a:latin typeface="Calibri"/>
                <a:cs typeface="Calibri"/>
              </a:rPr>
              <a:t>3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ore di aggiornamento </a:t>
            </a:r>
            <a:r>
              <a:rPr sz="2400" i="1" dirty="0" err="1">
                <a:solidFill>
                  <a:srgbClr val="001F5F"/>
                </a:solidFill>
                <a:latin typeface="Calibri"/>
                <a:cs typeface="Calibri"/>
              </a:rPr>
              <a:t>riconosciute</a:t>
            </a:r>
            <a:endParaRPr lang="it-IT" sz="2400" i="1" dirty="0">
              <a:solidFill>
                <a:srgbClr val="001F5F"/>
              </a:solidFill>
              <a:latin typeface="Calibri"/>
              <a:cs typeface="Calibri"/>
            </a:endParaRPr>
          </a:p>
          <a:p>
            <a:pPr marL="927100">
              <a:spcBef>
                <a:spcPts val="715"/>
              </a:spcBef>
              <a:defRPr/>
            </a:pPr>
            <a:r>
              <a:rPr lang="it-IT" sz="2400" i="1" dirty="0">
                <a:solidFill>
                  <a:srgbClr val="001F5F"/>
                </a:solidFill>
                <a:latin typeface="Calibri"/>
                <a:cs typeface="Calibri"/>
              </a:rPr>
              <a:t>n. 2 corsi – totale n. 12 ore di aggiornamento riconosciute           </a:t>
            </a:r>
          </a:p>
          <a:p>
            <a:pPr marR="45720">
              <a:lnSpc>
                <a:spcPct val="100000"/>
              </a:lnSpc>
              <a:spcBef>
                <a:spcPts val="219"/>
              </a:spcBef>
            </a:pPr>
            <a:endParaRPr lang="it-IT" sz="2400" i="1" spc="-10" dirty="0">
              <a:solidFill>
                <a:srgbClr val="001F5F"/>
              </a:solidFill>
              <a:latin typeface="Calibri"/>
              <a:cs typeface="Calibri"/>
            </a:endParaRPr>
          </a:p>
          <a:p>
            <a:pPr marR="45720" algn="r">
              <a:lnSpc>
                <a:spcPct val="100000"/>
              </a:lnSpc>
              <a:spcBef>
                <a:spcPts val="219"/>
              </a:spcBef>
            </a:pPr>
            <a:endParaRPr lang="it-IT" sz="2400" i="1" spc="-10" dirty="0">
              <a:solidFill>
                <a:srgbClr val="001F5F"/>
              </a:solidFill>
              <a:latin typeface="Calibri"/>
              <a:cs typeface="Calibri"/>
            </a:endParaRPr>
          </a:p>
          <a:p>
            <a:pPr marR="45720" algn="r">
              <a:lnSpc>
                <a:spcPct val="100000"/>
              </a:lnSpc>
              <a:spcBef>
                <a:spcPts val="219"/>
              </a:spcBef>
            </a:pP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82617" y="1402841"/>
            <a:ext cx="3284854" cy="0"/>
          </a:xfrm>
          <a:custGeom>
            <a:avLst/>
            <a:gdLst/>
            <a:ahLst/>
            <a:cxnLst/>
            <a:rect l="l" t="t" r="r" b="b"/>
            <a:pathLst>
              <a:path w="3284854">
                <a:moveTo>
                  <a:pt x="0" y="0"/>
                </a:moveTo>
                <a:lnTo>
                  <a:pt x="3284728" y="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BD51392-99C8-50AA-2DDA-87B545B292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304799"/>
            <a:ext cx="1828912" cy="101715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95"/>
              </a:spcBef>
            </a:pPr>
            <a:r>
              <a:rPr spc="-65" dirty="0"/>
              <a:t>ULTERIORI</a:t>
            </a:r>
            <a:r>
              <a:rPr spc="-85" dirty="0"/>
              <a:t> </a:t>
            </a:r>
            <a:r>
              <a:rPr spc="-50" dirty="0"/>
              <a:t>CORSI</a:t>
            </a:r>
            <a:r>
              <a:rPr spc="-80" dirty="0"/>
              <a:t> </a:t>
            </a:r>
            <a:r>
              <a:rPr spc="-25" dirty="0"/>
              <a:t>DI</a:t>
            </a:r>
            <a:r>
              <a:rPr spc="-40" dirty="0"/>
              <a:t> </a:t>
            </a:r>
            <a:r>
              <a:rPr spc="-55" dirty="0"/>
              <a:t>AGGIORNAMENTO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6939" y="2004441"/>
            <a:ext cx="6798945" cy="4083169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0" lvl="0" indent="-343535" algn="l" defTabSz="914400" rtl="0" eaLnBrk="1" fontAlgn="auto" latinLnBrk="0" hangingPunct="1">
              <a:lnSpc>
                <a:spcPct val="100000"/>
              </a:lnSpc>
              <a:spcBef>
                <a:spcPts val="705"/>
              </a:spcBef>
              <a:spcAft>
                <a:spcPts val="0"/>
              </a:spcAft>
              <a:buClrTx/>
              <a:buSzTx/>
              <a:buFont typeface="Wingdings"/>
              <a:buChar char=""/>
              <a:tabLst>
                <a:tab pos="356235" algn="l"/>
              </a:tabLst>
              <a:defRPr/>
            </a:pPr>
            <a:r>
              <a:rPr kumimoji="0" lang="it-IT" sz="2400" b="1" i="0" u="heavy" strike="noStrike" kern="1200" cap="none" spc="-1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Ingegneria</a:t>
            </a:r>
            <a:r>
              <a:rPr kumimoji="0" lang="it-IT" sz="2400" b="1" i="0" u="heavy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1" i="0" u="heavy" strike="noStrike" kern="1200" cap="none" spc="-1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Strutturale</a:t>
            </a:r>
            <a:r>
              <a:rPr kumimoji="0" lang="it-IT" sz="2400" b="1" i="0" u="heavy" strike="noStrike" kern="1200" cap="none" spc="1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1" i="0" u="heavy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e </a:t>
            </a:r>
            <a:r>
              <a:rPr kumimoji="0" lang="it-IT" sz="2400" b="1" i="0" u="heavy" strike="noStrike" kern="1200" cap="none" spc="-1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Geotecnica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927100" marR="0" lvl="0" indent="0" algn="l" defTabSz="914400" rtl="0" eaLnBrk="1" fontAlgn="auto" latinLnBrk="0" hangingPunct="1">
              <a:lnSpc>
                <a:spcPct val="100000"/>
              </a:lnSpc>
              <a:spcBef>
                <a:spcPts val="7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n.</a:t>
            </a:r>
            <a:r>
              <a:rPr kumimoji="0" lang="it-IT" sz="2400" b="0" i="1" u="none" strike="noStrike" kern="1200" cap="none" spc="-2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7</a:t>
            </a:r>
            <a:r>
              <a:rPr kumimoji="0" lang="it-IT" sz="2400" b="0" i="1" u="none" strike="noStrike" kern="1200" cap="none" spc="-1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0" i="1" u="none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seminari</a:t>
            </a: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-</a:t>
            </a:r>
            <a:r>
              <a:rPr kumimoji="0" lang="it-IT" sz="2400" b="0" i="1" u="none" strike="noStrike" kern="1200" cap="none" spc="-1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totale</a:t>
            </a:r>
            <a:r>
              <a:rPr kumimoji="0" lang="it-IT" sz="2400" b="0" i="1" u="none" strike="noStrike" kern="1200" cap="none" spc="-1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n.</a:t>
            </a:r>
            <a:r>
              <a:rPr kumimoji="0" lang="it-IT" sz="2400" b="0" i="1" u="none" strike="noStrike" kern="1200" cap="none" spc="-1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0" i="1" u="none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25</a:t>
            </a:r>
            <a:r>
              <a:rPr kumimoji="0" lang="it-IT" sz="2400" b="0" i="1" u="none" strike="noStrike" kern="1200" cap="none" spc="-2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CFP</a:t>
            </a:r>
          </a:p>
          <a:p>
            <a:pPr marL="927100" marR="0" lvl="0" indent="0" algn="l" defTabSz="914400" rtl="0" eaLnBrk="1" fontAlgn="auto" latinLnBrk="0" hangingPunct="1">
              <a:lnSpc>
                <a:spcPct val="100000"/>
              </a:lnSpc>
              <a:spcBef>
                <a:spcPts val="7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i="1" dirty="0">
                <a:solidFill>
                  <a:srgbClr val="001F5F"/>
                </a:solidFill>
                <a:latin typeface="Calibri"/>
                <a:cs typeface="Calibri"/>
              </a:rPr>
              <a:t>n. 2 corsi – totale n. 8 CFP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-343535" algn="l" defTabSz="914400" rtl="0" eaLnBrk="1" fontAlgn="auto" latinLnBrk="0" hangingPunct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Tx/>
              <a:buFont typeface="Wingdings"/>
              <a:buChar char=""/>
              <a:tabLst>
                <a:tab pos="356235" algn="l"/>
              </a:tabLst>
              <a:defRPr/>
            </a:pPr>
            <a:r>
              <a:rPr kumimoji="0" lang="it-IT" sz="2400" b="1" i="0" u="heavy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Ingegneria </a:t>
            </a:r>
            <a:r>
              <a:rPr kumimoji="0" lang="it-IT" sz="2400" b="1" i="0" u="heavy" strike="noStrike" kern="1200" cap="none" spc="-1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Impiantistica,</a:t>
            </a:r>
            <a:r>
              <a:rPr kumimoji="0" lang="it-IT" sz="2400" b="1" i="0" u="heavy" strike="noStrike" kern="1200" cap="none" spc="1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1" i="0" u="heavy" strike="noStrike" kern="1200" cap="none" spc="-1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Ambientale</a:t>
            </a:r>
            <a:r>
              <a:rPr kumimoji="0" lang="it-IT" sz="2400" b="1" i="0" u="heavy" strike="noStrike" kern="1200" cap="none" spc="2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1" i="0" u="heavy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ed</a:t>
            </a:r>
            <a:r>
              <a:rPr kumimoji="0" lang="it-IT" sz="2400" b="1" i="0" u="heavy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1" i="0" u="heavy" strike="noStrike" kern="1200" cap="none" spc="-1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Energetica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927100" marR="0" lvl="0" indent="0" algn="l" defTabSz="914400" rtl="0" eaLnBrk="1" fontAlgn="auto" latinLnBrk="0" hangingPunct="1">
              <a:lnSpc>
                <a:spcPct val="100000"/>
              </a:lnSpc>
              <a:spcBef>
                <a:spcPts val="20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n.</a:t>
            </a:r>
            <a:r>
              <a:rPr kumimoji="0" lang="it-IT" sz="2400" b="0" i="1" u="none" strike="noStrike" kern="1200" cap="none" spc="-2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lang="it-IT" sz="2400" i="1" spc="-5" dirty="0">
                <a:solidFill>
                  <a:srgbClr val="001F5F"/>
                </a:solidFill>
                <a:latin typeface="Calibri"/>
                <a:cs typeface="Calibri"/>
              </a:rPr>
              <a:t>1</a:t>
            </a:r>
            <a:r>
              <a:rPr kumimoji="0" lang="it-IT" sz="2400" b="0" i="1" u="none" strike="noStrike" kern="1200" cap="none" spc="-2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0" i="1" u="none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convegno</a:t>
            </a: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-</a:t>
            </a:r>
            <a:r>
              <a:rPr kumimoji="0" lang="it-IT" sz="2400" b="0" i="1" u="none" strike="noStrike" kern="1200" cap="none" spc="-2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0" i="1" u="none" strike="noStrike" kern="1200" cap="none" spc="-1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totale</a:t>
            </a:r>
            <a:r>
              <a:rPr kumimoji="0" lang="it-IT" sz="2400" b="0" i="1" u="none" strike="noStrike" kern="1200" cap="none" spc="-1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n.</a:t>
            </a:r>
            <a:r>
              <a:rPr kumimoji="0" lang="it-IT" sz="2400" b="0" i="1" u="none" strike="noStrike" kern="1200" cap="none" spc="-2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lang="it-IT" sz="2400" i="1" spc="-5" dirty="0">
                <a:solidFill>
                  <a:srgbClr val="001F5F"/>
                </a:solidFill>
                <a:latin typeface="Calibri"/>
                <a:cs typeface="Calibri"/>
              </a:rPr>
              <a:t>2</a:t>
            </a:r>
            <a:r>
              <a:rPr kumimoji="0" lang="it-IT" sz="2400" b="0" i="1" u="none" strike="noStrike" kern="1200" cap="none" spc="-1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CFP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-343535" algn="l" defTabSz="914400" rtl="0" eaLnBrk="1" fontAlgn="auto" latinLnBrk="0" hangingPunct="1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Tx/>
              <a:buSzTx/>
              <a:buFont typeface="Wingdings"/>
              <a:buChar char=""/>
              <a:tabLst>
                <a:tab pos="356235" algn="l"/>
              </a:tabLst>
              <a:defRPr/>
            </a:pPr>
            <a:r>
              <a:rPr kumimoji="0" lang="it-IT" sz="2400" b="1" i="0" u="heavy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Formazione</a:t>
            </a:r>
            <a:r>
              <a:rPr kumimoji="0" lang="it-IT" sz="2400" b="1" i="0" u="heavy" strike="noStrike" kern="1200" cap="none" spc="-5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1" i="0" u="heavy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per</a:t>
            </a:r>
            <a:r>
              <a:rPr kumimoji="0" lang="it-IT" sz="2400" b="1" i="0" u="heavy" strike="noStrike" kern="1200" cap="none" spc="-1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>
                  <a:solidFill>
                    <a:srgbClr val="001F5F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lang="it-IT" sz="2400" b="1" u="heavy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la Deontologia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927100" marR="0" lvl="0" indent="0" algn="l" defTabSz="914400" rtl="0" eaLnBrk="1" fontAlgn="auto" latinLnBrk="0" hangingPunct="1">
              <a:lnSpc>
                <a:spcPct val="100000"/>
              </a:lnSpc>
              <a:spcBef>
                <a:spcPts val="7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n.</a:t>
            </a:r>
            <a:r>
              <a:rPr kumimoji="0" lang="it-IT" sz="2400" b="0" i="1" u="none" strike="noStrike" kern="1200" cap="none" spc="-1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lang="it-IT" sz="2400" b="0" i="1" u="none" strike="noStrike" kern="1200" cap="none" spc="-1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lang="it-IT" sz="2400" i="1" spc="-10" dirty="0">
                <a:solidFill>
                  <a:srgbClr val="001F5F"/>
                </a:solidFill>
                <a:latin typeface="Calibri"/>
                <a:cs typeface="Calibri"/>
              </a:rPr>
              <a:t>seminario</a:t>
            </a:r>
            <a:r>
              <a:rPr kumimoji="0" lang="it-IT" sz="2400" b="0" i="1" u="none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- </a:t>
            </a:r>
            <a:r>
              <a:rPr kumimoji="0" lang="it-IT" sz="2400" b="0" i="1" u="none" strike="noStrike" kern="1200" cap="none" spc="-1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totale</a:t>
            </a:r>
            <a:r>
              <a:rPr kumimoji="0" lang="it-IT" sz="2400" b="0" i="1" u="none" strike="noStrike" kern="1200" cap="none" spc="-3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n.</a:t>
            </a:r>
            <a:r>
              <a:rPr kumimoji="0" lang="it-IT" sz="2400" b="0" i="1" u="none" strike="noStrike" kern="1200" cap="none" spc="-1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5 </a:t>
            </a:r>
            <a:r>
              <a:rPr kumimoji="0" lang="it-IT" sz="2400" b="0" i="1" u="none" strike="noStrike" kern="1200" cap="none" spc="-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CFP</a:t>
            </a:r>
          </a:p>
          <a:p>
            <a:pPr marL="355600" indent="-343535">
              <a:lnSpc>
                <a:spcPct val="100000"/>
              </a:lnSpc>
              <a:spcBef>
                <a:spcPts val="720"/>
              </a:spcBef>
              <a:buFont typeface="Wingdings"/>
              <a:buChar char=""/>
              <a:tabLst>
                <a:tab pos="356235" algn="l"/>
              </a:tabLst>
            </a:pPr>
            <a:r>
              <a:rPr lang="it-IT" sz="24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Mostra </a:t>
            </a:r>
            <a:r>
              <a:rPr lang="it-IT" sz="2400" b="1" u="heavy" spc="-5" dirty="0" err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Ingegn</a:t>
            </a:r>
            <a:r>
              <a:rPr lang="it-IT" sz="24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-Ieri, Oggi e Domani</a:t>
            </a:r>
            <a:endParaRPr sz="2400" dirty="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705"/>
              </a:spcBef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n.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1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sz="2400" i="1" spc="-10" dirty="0">
                <a:solidFill>
                  <a:srgbClr val="001F5F"/>
                </a:solidFill>
                <a:latin typeface="Calibri"/>
                <a:cs typeface="Calibri"/>
              </a:rPr>
              <a:t>mostra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-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totale</a:t>
            </a:r>
            <a:r>
              <a:rPr sz="2400" i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n.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sz="2400" i="1" spc="-15" dirty="0">
                <a:solidFill>
                  <a:srgbClr val="001F5F"/>
                </a:solidFill>
                <a:latin typeface="Calibri"/>
                <a:cs typeface="Calibri"/>
              </a:rPr>
              <a:t>2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CFP</a:t>
            </a:r>
            <a:endParaRPr lang="it-IT"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82617" y="1402841"/>
            <a:ext cx="3284854" cy="0"/>
          </a:xfrm>
          <a:custGeom>
            <a:avLst/>
            <a:gdLst/>
            <a:ahLst/>
            <a:cxnLst/>
            <a:rect l="l" t="t" r="r" b="b"/>
            <a:pathLst>
              <a:path w="3284854">
                <a:moveTo>
                  <a:pt x="0" y="0"/>
                </a:moveTo>
                <a:lnTo>
                  <a:pt x="3284728" y="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20C2F88-31CE-6DB4-F72B-29484981B5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304799"/>
            <a:ext cx="1828912" cy="101715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19882" y="127"/>
            <a:ext cx="6582409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4560"/>
              </a:lnSpc>
              <a:spcBef>
                <a:spcPts val="95"/>
              </a:spcBef>
            </a:pPr>
            <a:r>
              <a:rPr spc="-40" dirty="0"/>
              <a:t>SERVIZI</a:t>
            </a:r>
            <a:r>
              <a:rPr spc="-150" dirty="0"/>
              <a:t> </a:t>
            </a:r>
            <a:r>
              <a:rPr spc="-85" dirty="0"/>
              <a:t>EROGATI</a:t>
            </a:r>
          </a:p>
          <a:p>
            <a:pPr marL="12065" marR="5080" algn="ctr">
              <a:lnSpc>
                <a:spcPts val="4320"/>
              </a:lnSpc>
              <a:spcBef>
                <a:spcPts val="305"/>
              </a:spcBef>
            </a:pPr>
            <a:r>
              <a:rPr spc="-35" dirty="0"/>
              <a:t>DALLA</a:t>
            </a:r>
            <a:r>
              <a:rPr spc="-100" dirty="0"/>
              <a:t> </a:t>
            </a:r>
            <a:r>
              <a:rPr spc="-40" dirty="0"/>
              <a:t>SEGRETERIA</a:t>
            </a:r>
            <a:r>
              <a:rPr spc="-105" dirty="0"/>
              <a:t> </a:t>
            </a:r>
            <a:r>
              <a:rPr spc="-75" dirty="0"/>
              <a:t>DELL’ORDINE </a:t>
            </a:r>
            <a:r>
              <a:rPr spc="-890" dirty="0"/>
              <a:t> </a:t>
            </a:r>
            <a:r>
              <a:rPr spc="-35" dirty="0"/>
              <a:t>N</a:t>
            </a:r>
            <a:r>
              <a:rPr spc="-30" dirty="0"/>
              <a:t>E</a:t>
            </a:r>
            <a:r>
              <a:rPr spc="-5" dirty="0"/>
              <a:t>L</a:t>
            </a:r>
            <a:r>
              <a:rPr spc="-85" dirty="0"/>
              <a:t> </a:t>
            </a:r>
            <a:r>
              <a:rPr spc="-70" dirty="0"/>
              <a:t>C</a:t>
            </a:r>
            <a:r>
              <a:rPr spc="-40" dirty="0"/>
              <a:t>O</a:t>
            </a:r>
            <a:r>
              <a:rPr spc="-105" dirty="0"/>
              <a:t>R</a:t>
            </a:r>
            <a:r>
              <a:rPr spc="-40" dirty="0"/>
              <a:t>S</a:t>
            </a:r>
            <a:r>
              <a:rPr spc="-5" dirty="0"/>
              <a:t>O</a:t>
            </a:r>
            <a:r>
              <a:rPr spc="-100" dirty="0"/>
              <a:t> </a:t>
            </a:r>
            <a:r>
              <a:rPr spc="-45" dirty="0"/>
              <a:t>D</a:t>
            </a:r>
            <a:r>
              <a:rPr spc="-30" dirty="0"/>
              <a:t>E</a:t>
            </a:r>
            <a:r>
              <a:rPr spc="-25" dirty="0"/>
              <a:t>L</a:t>
            </a:r>
            <a:r>
              <a:rPr spc="-315" dirty="0"/>
              <a:t>L</a:t>
            </a:r>
            <a:r>
              <a:rPr spc="-555" dirty="0"/>
              <a:t>’</a:t>
            </a:r>
            <a:r>
              <a:rPr spc="-50" dirty="0"/>
              <a:t>AN</a:t>
            </a:r>
            <a:r>
              <a:rPr spc="-60" dirty="0"/>
              <a:t>N</a:t>
            </a:r>
            <a:r>
              <a:rPr spc="-5" dirty="0"/>
              <a:t>O</a:t>
            </a:r>
            <a:r>
              <a:rPr spc="-100" dirty="0"/>
              <a:t> </a:t>
            </a:r>
            <a:r>
              <a:rPr spc="-25" dirty="0"/>
              <a:t>20</a:t>
            </a:r>
            <a:r>
              <a:rPr spc="-45" dirty="0"/>
              <a:t>2</a:t>
            </a:r>
            <a:r>
              <a:rPr spc="-5" dirty="0"/>
              <a:t>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6939" y="2379979"/>
            <a:ext cx="7981315" cy="24673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  <a:buClr>
                <a:srgbClr val="001F5F"/>
              </a:buClr>
            </a:pPr>
            <a:endParaRPr sz="35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"/>
              <a:tabLst>
                <a:tab pos="356235" algn="l"/>
              </a:tabLst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n.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sz="2400" b="1" i="1" spc="-5" dirty="0">
                <a:solidFill>
                  <a:srgbClr val="001F5F"/>
                </a:solidFill>
                <a:latin typeface="Calibri"/>
                <a:cs typeface="Calibri"/>
              </a:rPr>
              <a:t>171</a:t>
            </a:r>
            <a:r>
              <a:rPr sz="2400" b="1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nominativi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di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professionisti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iscritti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forniti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per</a:t>
            </a:r>
            <a:endParaRPr sz="24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10"/>
              </a:spcBef>
              <a:buFont typeface="Wingdings"/>
              <a:buChar char=""/>
              <a:tabLst>
                <a:tab pos="356235" algn="l"/>
              </a:tabLst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n.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sz="2400" b="1" i="1" spc="-5" dirty="0">
                <a:solidFill>
                  <a:srgbClr val="001F5F"/>
                </a:solidFill>
                <a:latin typeface="Calibri"/>
                <a:cs typeface="Calibri"/>
              </a:rPr>
              <a:t>57</a:t>
            </a:r>
            <a:r>
              <a:rPr sz="2400" b="1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richieste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di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terna</a:t>
            </a:r>
            <a:r>
              <a:rPr sz="2400" i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 err="1">
                <a:solidFill>
                  <a:srgbClr val="001F5F"/>
                </a:solidFill>
                <a:latin typeface="Calibri"/>
                <a:cs typeface="Calibri"/>
              </a:rPr>
              <a:t>collaudatori</a:t>
            </a:r>
            <a:endParaRPr lang="it-IT" sz="2400" i="1" spc="-10" dirty="0">
              <a:solidFill>
                <a:srgbClr val="001F5F"/>
              </a:solidFill>
              <a:latin typeface="Calibri"/>
              <a:cs typeface="Calibri"/>
            </a:endParaRPr>
          </a:p>
          <a:p>
            <a:pPr marL="355600" indent="-343535">
              <a:spcBef>
                <a:spcPts val="710"/>
              </a:spcBef>
              <a:buFont typeface="Wingdings"/>
              <a:buChar char=""/>
              <a:tabLst>
                <a:tab pos="356235" algn="l"/>
              </a:tabLst>
            </a:pPr>
            <a:r>
              <a:rPr lang="it-IT" sz="2400" i="1" dirty="0">
                <a:solidFill>
                  <a:srgbClr val="001F5F"/>
                </a:solidFill>
                <a:cs typeface="Calibri"/>
              </a:rPr>
              <a:t>n.</a:t>
            </a:r>
            <a:r>
              <a:rPr lang="it-IT" sz="2400" i="1" spc="-20" dirty="0">
                <a:solidFill>
                  <a:srgbClr val="001F5F"/>
                </a:solidFill>
                <a:cs typeface="Calibri"/>
              </a:rPr>
              <a:t> </a:t>
            </a:r>
            <a:r>
              <a:rPr lang="it-IT" sz="2400" b="1" i="1" spc="-5" dirty="0">
                <a:solidFill>
                  <a:srgbClr val="001F5F"/>
                </a:solidFill>
                <a:cs typeface="Calibri"/>
              </a:rPr>
              <a:t>44</a:t>
            </a:r>
            <a:r>
              <a:rPr lang="it-IT" sz="2400" b="1" i="1" spc="-15" dirty="0">
                <a:solidFill>
                  <a:srgbClr val="001F5F"/>
                </a:solidFill>
                <a:cs typeface="Calibri"/>
              </a:rPr>
              <a:t> </a:t>
            </a:r>
            <a:r>
              <a:rPr lang="it-IT" sz="2400" i="1" dirty="0">
                <a:solidFill>
                  <a:srgbClr val="001F5F"/>
                </a:solidFill>
                <a:cs typeface="Calibri"/>
              </a:rPr>
              <a:t>kit</a:t>
            </a:r>
            <a:r>
              <a:rPr lang="it-IT" sz="2400" i="1" spc="-20" dirty="0">
                <a:solidFill>
                  <a:srgbClr val="001F5F"/>
                </a:solidFill>
                <a:cs typeface="Calibri"/>
              </a:rPr>
              <a:t> </a:t>
            </a:r>
            <a:r>
              <a:rPr lang="it-IT" sz="2400" i="1" spc="-5" dirty="0">
                <a:solidFill>
                  <a:srgbClr val="001F5F"/>
                </a:solidFill>
                <a:cs typeface="Calibri"/>
              </a:rPr>
              <a:t>firma </a:t>
            </a:r>
            <a:r>
              <a:rPr lang="it-IT" sz="2400" i="1" spc="-10" dirty="0">
                <a:solidFill>
                  <a:srgbClr val="001F5F"/>
                </a:solidFill>
                <a:cs typeface="Calibri"/>
              </a:rPr>
              <a:t>digitale consegnati o validati</a:t>
            </a:r>
            <a:endParaRPr lang="it-IT" sz="2400" dirty="0"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710"/>
              </a:spcBef>
              <a:buFont typeface="Wingdings"/>
              <a:buChar char=""/>
              <a:tabLst>
                <a:tab pos="356235" algn="l"/>
              </a:tabLst>
            </a:pPr>
            <a:endParaRPr sz="35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91761" y="1873757"/>
            <a:ext cx="3284854" cy="0"/>
          </a:xfrm>
          <a:custGeom>
            <a:avLst/>
            <a:gdLst/>
            <a:ahLst/>
            <a:cxnLst/>
            <a:rect l="l" t="t" r="r" b="b"/>
            <a:pathLst>
              <a:path w="3284854">
                <a:moveTo>
                  <a:pt x="0" y="0"/>
                </a:moveTo>
                <a:lnTo>
                  <a:pt x="3284728" y="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49C5FDE-A995-82FB-F2AA-D007F3F9A7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304799"/>
            <a:ext cx="1828912" cy="101715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6426" y="127"/>
            <a:ext cx="6582409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4560"/>
              </a:lnSpc>
              <a:spcBef>
                <a:spcPts val="95"/>
              </a:spcBef>
            </a:pPr>
            <a:r>
              <a:rPr spc="-40" dirty="0"/>
              <a:t>SERVIZI</a:t>
            </a:r>
            <a:r>
              <a:rPr spc="-150" dirty="0"/>
              <a:t> </a:t>
            </a:r>
            <a:r>
              <a:rPr spc="-85" dirty="0"/>
              <a:t>EROGATI</a:t>
            </a:r>
          </a:p>
          <a:p>
            <a:pPr marL="12700" marR="5080" algn="ctr">
              <a:lnSpc>
                <a:spcPts val="4320"/>
              </a:lnSpc>
              <a:spcBef>
                <a:spcPts val="305"/>
              </a:spcBef>
            </a:pPr>
            <a:r>
              <a:rPr spc="-35" dirty="0"/>
              <a:t>DALLA</a:t>
            </a:r>
            <a:r>
              <a:rPr spc="-100" dirty="0"/>
              <a:t> </a:t>
            </a:r>
            <a:r>
              <a:rPr spc="-40" dirty="0"/>
              <a:t>SEGRETERIA</a:t>
            </a:r>
            <a:r>
              <a:rPr spc="-105" dirty="0"/>
              <a:t> </a:t>
            </a:r>
            <a:r>
              <a:rPr spc="-75" dirty="0"/>
              <a:t>DELL’ORDINE </a:t>
            </a:r>
            <a:r>
              <a:rPr spc="-890" dirty="0"/>
              <a:t> </a:t>
            </a:r>
            <a:r>
              <a:rPr spc="-35" dirty="0"/>
              <a:t>N</a:t>
            </a:r>
            <a:r>
              <a:rPr spc="-30" dirty="0"/>
              <a:t>E</a:t>
            </a:r>
            <a:r>
              <a:rPr spc="-5" dirty="0"/>
              <a:t>L</a:t>
            </a:r>
            <a:r>
              <a:rPr spc="-85" dirty="0"/>
              <a:t> </a:t>
            </a:r>
            <a:r>
              <a:rPr spc="-70" dirty="0"/>
              <a:t>C</a:t>
            </a:r>
            <a:r>
              <a:rPr spc="-40" dirty="0"/>
              <a:t>O</a:t>
            </a:r>
            <a:r>
              <a:rPr spc="-105" dirty="0"/>
              <a:t>R</a:t>
            </a:r>
            <a:r>
              <a:rPr spc="-40" dirty="0"/>
              <a:t>S</a:t>
            </a:r>
            <a:r>
              <a:rPr spc="-5" dirty="0"/>
              <a:t>O</a:t>
            </a:r>
            <a:r>
              <a:rPr spc="-100" dirty="0"/>
              <a:t> </a:t>
            </a:r>
            <a:r>
              <a:rPr spc="-45" dirty="0"/>
              <a:t>D</a:t>
            </a:r>
            <a:r>
              <a:rPr spc="-30" dirty="0"/>
              <a:t>E</a:t>
            </a:r>
            <a:r>
              <a:rPr spc="-25" dirty="0"/>
              <a:t>L</a:t>
            </a:r>
            <a:r>
              <a:rPr spc="-315" dirty="0"/>
              <a:t>L</a:t>
            </a:r>
            <a:r>
              <a:rPr spc="-555" dirty="0"/>
              <a:t>’</a:t>
            </a:r>
            <a:r>
              <a:rPr spc="-50" dirty="0"/>
              <a:t>AN</a:t>
            </a:r>
            <a:r>
              <a:rPr spc="-60" dirty="0"/>
              <a:t>N</a:t>
            </a:r>
            <a:r>
              <a:rPr spc="-5" dirty="0"/>
              <a:t>O</a:t>
            </a:r>
            <a:r>
              <a:rPr spc="-100" dirty="0"/>
              <a:t> </a:t>
            </a:r>
            <a:r>
              <a:rPr spc="-25" dirty="0"/>
              <a:t>20</a:t>
            </a:r>
            <a:r>
              <a:rPr spc="-45" dirty="0"/>
              <a:t>2</a:t>
            </a:r>
            <a:r>
              <a:rPr spc="-5" dirty="0"/>
              <a:t>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6939" y="2229103"/>
            <a:ext cx="10359390" cy="39903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715" indent="-343535" algn="just">
              <a:lnSpc>
                <a:spcPts val="2590"/>
              </a:lnSpc>
              <a:spcBef>
                <a:spcPts val="425"/>
              </a:spcBef>
              <a:buFont typeface="Wingdings"/>
              <a:buChar char=""/>
              <a:tabLst>
                <a:tab pos="356235" algn="l"/>
              </a:tabLst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Sono 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state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valutate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n. </a:t>
            </a:r>
            <a:r>
              <a:rPr lang="it-IT" sz="2400" b="1" i="1" spc="-10" dirty="0">
                <a:solidFill>
                  <a:srgbClr val="001F5F"/>
                </a:solidFill>
                <a:latin typeface="Calibri"/>
                <a:cs typeface="Calibri"/>
              </a:rPr>
              <a:t>1</a:t>
            </a:r>
            <a:r>
              <a:rPr sz="2400" b="1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richieste di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riconoscimento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crediti (per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conseguimento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Dottorati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di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Ricerca,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Master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Universitari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e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superamento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di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Esami universitari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su 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materie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connesse</a:t>
            </a:r>
            <a:r>
              <a:rPr sz="2400" i="1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all’attività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professionale)</a:t>
            </a:r>
            <a:endParaRPr sz="2400" dirty="0">
              <a:latin typeface="Calibri"/>
              <a:cs typeface="Calibri"/>
            </a:endParaRPr>
          </a:p>
          <a:p>
            <a:pPr marL="355600" marR="5080" indent="-343535" algn="just">
              <a:lnSpc>
                <a:spcPts val="2590"/>
              </a:lnSpc>
              <a:spcBef>
                <a:spcPts val="1020"/>
              </a:spcBef>
              <a:buFont typeface="Wingdings"/>
              <a:buChar char=""/>
              <a:tabLst>
                <a:tab pos="356235" algn="l"/>
              </a:tabLst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Sono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state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valutate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n.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sz="2400" b="1" i="1" spc="-5" dirty="0">
                <a:solidFill>
                  <a:srgbClr val="001F5F"/>
                </a:solidFill>
                <a:latin typeface="Calibri"/>
                <a:cs typeface="Calibri"/>
              </a:rPr>
              <a:t>12</a:t>
            </a:r>
            <a:r>
              <a:rPr sz="2400" b="1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richieste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di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esoneri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(per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maternità/paternità,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 malattie/infortuni, malattie 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invalidanti,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assistenza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a persone 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con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grave malattia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cronica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e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lavoro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all’estero)</a:t>
            </a:r>
            <a:endParaRPr sz="2400" dirty="0">
              <a:latin typeface="Calibri"/>
              <a:cs typeface="Calibri"/>
            </a:endParaRPr>
          </a:p>
          <a:p>
            <a:pPr marL="355600" indent="-343535" algn="just">
              <a:lnSpc>
                <a:spcPct val="100000"/>
              </a:lnSpc>
              <a:spcBef>
                <a:spcPts val="675"/>
              </a:spcBef>
              <a:buFont typeface="Wingdings"/>
              <a:buChar char=""/>
              <a:tabLst>
                <a:tab pos="356235" algn="l"/>
              </a:tabLst>
            </a:pP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Sono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state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esaminate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ed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approvate</a:t>
            </a:r>
            <a:endParaRPr sz="2400" dirty="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710"/>
              </a:spcBef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n.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sz="2400" b="1" i="1" spc="-5" dirty="0">
                <a:solidFill>
                  <a:srgbClr val="001F5F"/>
                </a:solidFill>
                <a:latin typeface="Calibri"/>
                <a:cs typeface="Calibri"/>
              </a:rPr>
              <a:t>12</a:t>
            </a:r>
            <a:r>
              <a:rPr sz="2400" b="1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richieste</a:t>
            </a:r>
            <a:r>
              <a:rPr sz="24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di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nuove</a:t>
            </a:r>
            <a:r>
              <a:rPr sz="24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iscrizioni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40" dirty="0">
                <a:solidFill>
                  <a:srgbClr val="001F5F"/>
                </a:solidFill>
                <a:latin typeface="Calibri"/>
                <a:cs typeface="Calibri"/>
              </a:rPr>
              <a:t>all’Albo</a:t>
            </a:r>
            <a:endParaRPr sz="2400" dirty="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715"/>
              </a:spcBef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n.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i="1" spc="-5" dirty="0">
                <a:solidFill>
                  <a:srgbClr val="001F5F"/>
                </a:solidFill>
                <a:latin typeface="Calibri"/>
                <a:cs typeface="Calibri"/>
              </a:rPr>
              <a:t>2</a:t>
            </a:r>
            <a:r>
              <a:rPr sz="2400" b="1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richieste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di</a:t>
            </a:r>
            <a:r>
              <a:rPr sz="2400" i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trasferimenti</a:t>
            </a:r>
            <a:endParaRPr sz="2400" dirty="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715"/>
              </a:spcBef>
            </a:pP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n.</a:t>
            </a:r>
            <a:r>
              <a:rPr sz="24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i="1" spc="-5" dirty="0">
                <a:solidFill>
                  <a:srgbClr val="001F5F"/>
                </a:solidFill>
                <a:latin typeface="Calibri"/>
                <a:cs typeface="Calibri"/>
              </a:rPr>
              <a:t>1</a:t>
            </a:r>
            <a:r>
              <a:rPr sz="2400" b="1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richieste</a:t>
            </a:r>
            <a:r>
              <a:rPr sz="24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001F5F"/>
                </a:solidFill>
                <a:latin typeface="Calibri"/>
                <a:cs typeface="Calibri"/>
              </a:rPr>
              <a:t>di</a:t>
            </a:r>
            <a:r>
              <a:rPr sz="2400" i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001F5F"/>
                </a:solidFill>
                <a:latin typeface="Calibri"/>
                <a:cs typeface="Calibri"/>
              </a:rPr>
              <a:t>dimissioni </a:t>
            </a:r>
            <a:r>
              <a:rPr sz="2400" i="1" spc="-35" dirty="0">
                <a:solidFill>
                  <a:srgbClr val="001F5F"/>
                </a:solidFill>
                <a:latin typeface="Calibri"/>
                <a:cs typeface="Calibri"/>
              </a:rPr>
              <a:t>dall’Albo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82617" y="1855470"/>
            <a:ext cx="3284854" cy="0"/>
          </a:xfrm>
          <a:custGeom>
            <a:avLst/>
            <a:gdLst/>
            <a:ahLst/>
            <a:cxnLst/>
            <a:rect l="l" t="t" r="r" b="b"/>
            <a:pathLst>
              <a:path w="3284854">
                <a:moveTo>
                  <a:pt x="0" y="0"/>
                </a:moveTo>
                <a:lnTo>
                  <a:pt x="3284728" y="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A45A164-AF71-3BAF-E72B-C0A2EAF928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304799"/>
            <a:ext cx="1828912" cy="101715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00271" y="1047115"/>
            <a:ext cx="37903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pc="-5" dirty="0">
                <a:latin typeface="Calibri"/>
                <a:cs typeface="Calibri"/>
              </a:rPr>
              <a:t>31</a:t>
            </a:r>
            <a:r>
              <a:rPr spc="-2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Dicembre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2023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87525" y="2399156"/>
            <a:ext cx="96113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1F5F"/>
                </a:solidFill>
                <a:latin typeface="Calibri"/>
                <a:cs typeface="Calibri"/>
              </a:rPr>
              <a:t>INGEGNERI</a:t>
            </a:r>
            <a:r>
              <a:rPr sz="40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1F5F"/>
                </a:solidFill>
                <a:latin typeface="Calibri"/>
                <a:cs typeface="Calibri"/>
              </a:rPr>
              <a:t>ISCRITTI</a:t>
            </a:r>
            <a:r>
              <a:rPr sz="40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spc="-50" dirty="0">
                <a:solidFill>
                  <a:srgbClr val="001F5F"/>
                </a:solidFill>
                <a:latin typeface="Calibri"/>
                <a:cs typeface="Calibri"/>
              </a:rPr>
              <a:t>ALL’ORDINE</a:t>
            </a:r>
            <a:r>
              <a:rPr sz="4000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000" spc="-5" dirty="0">
                <a:solidFill>
                  <a:srgbClr val="001F5F"/>
                </a:solidFill>
                <a:latin typeface="Calibri"/>
                <a:cs typeface="Calibri"/>
              </a:rPr>
              <a:t>DI </a:t>
            </a:r>
            <a:r>
              <a:rPr lang="it-IT" sz="4000" spc="-85" dirty="0">
                <a:solidFill>
                  <a:srgbClr val="001F5F"/>
                </a:solidFill>
                <a:latin typeface="Calibri"/>
                <a:cs typeface="Calibri"/>
              </a:rPr>
              <a:t>IMPERIA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55819" y="3866845"/>
            <a:ext cx="1878964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1" spc="-5" dirty="0">
                <a:solidFill>
                  <a:srgbClr val="001F5F"/>
                </a:solidFill>
                <a:latin typeface="Calibri"/>
                <a:cs typeface="Calibri"/>
              </a:rPr>
              <a:t>5</a:t>
            </a:r>
            <a:r>
              <a:rPr lang="it-IT" sz="7200" b="1" spc="-5" dirty="0">
                <a:solidFill>
                  <a:srgbClr val="001F5F"/>
                </a:solidFill>
                <a:latin typeface="Calibri"/>
                <a:cs typeface="Calibri"/>
              </a:rPr>
              <a:t>01</a:t>
            </a:r>
            <a:endParaRPr sz="7200" dirty="0">
              <a:latin typeface="Calibri"/>
              <a:cs typeface="Calibri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6728B72-8042-F555-CDD6-95663B0835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304799"/>
            <a:ext cx="1828912" cy="10171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415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 MT</vt:lpstr>
      <vt:lpstr>Calibri</vt:lpstr>
      <vt:lpstr>Calibri Light</vt:lpstr>
      <vt:lpstr>Wingdings</vt:lpstr>
      <vt:lpstr>Office Theme</vt:lpstr>
      <vt:lpstr>Ordine degli Ingegneri  della Provincia di Imperia</vt:lpstr>
      <vt:lpstr>ATTIVITA’ FORMATIVE ANNO 2023</vt:lpstr>
      <vt:lpstr>TIPOLOGIE DI EVENTI EROGATI</vt:lpstr>
      <vt:lpstr>FORMAZIONE PER LE ABILITAZIONI</vt:lpstr>
      <vt:lpstr>ULTERIORI CORSI DI AGGIORNAMENTO</vt:lpstr>
      <vt:lpstr>SERVIZI EROGATI DALLA SEGRETERIA DELL’ORDINE  NEL CORSO DELL’ANNO 2023</vt:lpstr>
      <vt:lpstr>SERVIZI EROGATI DALLA SEGRETERIA DELL’ORDINE  NEL CORSO DELL’ANNO 2023</vt:lpstr>
      <vt:lpstr>31 Dicembre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ATTIVITA’ FORMATIVE  ANNO 2023   Ordine degli Ingegneri della Provincia di Macerata</dc:title>
  <dc:creator>Ordine Ingegneri MC PC_2020</dc:creator>
  <cp:lastModifiedBy>Ordine Ingegneri</cp:lastModifiedBy>
  <cp:revision>2</cp:revision>
  <dcterms:created xsi:type="dcterms:W3CDTF">2024-01-15T11:07:47Z</dcterms:created>
  <dcterms:modified xsi:type="dcterms:W3CDTF">2024-01-15T13:06:52Z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2023-12-06T00:00:00Z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2024-01-15T00:00:00Z</vt:filetime>
  </property>
</Properties>
</file>